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6" r:id="rId3"/>
    <p:sldId id="268" r:id="rId4"/>
    <p:sldId id="269" r:id="rId5"/>
    <p:sldId id="267" r:id="rId6"/>
    <p:sldId id="261" r:id="rId7"/>
    <p:sldId id="264" r:id="rId8"/>
    <p:sldId id="265" r:id="rId9"/>
    <p:sldId id="266" r:id="rId10"/>
    <p:sldId id="272" r:id="rId11"/>
    <p:sldId id="277" r:id="rId12"/>
    <p:sldId id="271" r:id="rId13"/>
    <p:sldId id="281" r:id="rId14"/>
    <p:sldId id="280" r:id="rId15"/>
    <p:sldId id="282" r:id="rId16"/>
    <p:sldId id="284" r:id="rId17"/>
    <p:sldId id="286" r:id="rId18"/>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p:cViewPr varScale="1">
        <p:scale>
          <a:sx n="106" d="100"/>
          <a:sy n="106" d="100"/>
        </p:scale>
        <p:origin x="7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769152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3183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92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848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5976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764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1112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9725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8724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9909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1/25/2024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95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1/25/2024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70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nva.com/design/DAF6Yt1VP_o/hqxiDU9a1EXXIXzPJiczuQ/edit?utm_content=DAF6Yt1VP_o&amp;utm_campaign=designshare&amp;utm_medium=link2&amp;utm_source=sharebutto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youtu.be/LAIgBfzyVIA"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youtu.be/VkALwrj2gW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youtu.be/pSDrNxTWu1c"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3F4BFED-2C1B-A892-B563-C3664A512DB5}"/>
              </a:ext>
            </a:extLst>
          </p:cNvPr>
          <p:cNvSpPr>
            <a:spLocks noGrp="1"/>
          </p:cNvSpPr>
          <p:nvPr>
            <p:ph type="ctrTitle"/>
          </p:nvPr>
        </p:nvSpPr>
        <p:spPr>
          <a:xfrm>
            <a:off x="-2" y="604253"/>
            <a:ext cx="6859225" cy="917628"/>
          </a:xfrm>
        </p:spPr>
        <p:txBody>
          <a:bodyPr anchor="t">
            <a:normAutofit fontScale="90000"/>
          </a:bodyPr>
          <a:lstStyle/>
          <a:p>
            <a:r>
              <a:rPr lang="en-US" altLang="zh-HK" sz="3600" b="0" dirty="0">
                <a:latin typeface="Times New Roman" panose="02020603050405020304" pitchFamily="18" charset="0"/>
                <a:cs typeface="Times New Roman" panose="02020603050405020304" pitchFamily="18" charset="0"/>
              </a:rPr>
              <a:t>Q1 –Task1</a:t>
            </a:r>
            <a:br>
              <a:rPr lang="en-US" altLang="zh-HK" sz="3600" b="0" dirty="0">
                <a:latin typeface="Times New Roman" panose="02020603050405020304" pitchFamily="18" charset="0"/>
                <a:cs typeface="Times New Roman" panose="02020603050405020304" pitchFamily="18" charset="0"/>
              </a:rPr>
            </a:br>
            <a:br>
              <a:rPr lang="en-US" altLang="zh-HK" sz="8000" b="0" dirty="0">
                <a:latin typeface="Times New Roman" panose="02020603050405020304" pitchFamily="18" charset="0"/>
                <a:cs typeface="Times New Roman" panose="02020603050405020304" pitchFamily="18" charset="0"/>
              </a:rPr>
            </a:br>
            <a:br>
              <a:rPr lang="zh-TW" altLang="zh-HK" sz="1800" b="0" kern="100" dirty="0">
                <a:effectLst/>
                <a:latin typeface="Times New Roman" panose="02020603050405020304" pitchFamily="18" charset="0"/>
                <a:ea typeface="新細明體" panose="02020500000000000000" pitchFamily="18" charset="-120"/>
                <a:cs typeface="Times New Roman" panose="02020603050405020304" pitchFamily="18" charset="0"/>
              </a:rPr>
            </a:br>
            <a:endParaRPr lang="zh-HK" altLang="en-US" sz="8000" b="0"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B86AE2C9-79E0-D799-D339-508C679392EB}"/>
              </a:ext>
            </a:extLst>
          </p:cNvPr>
          <p:cNvSpPr>
            <a:spLocks noGrp="1"/>
          </p:cNvSpPr>
          <p:nvPr>
            <p:ph type="subTitle" idx="1"/>
          </p:nvPr>
        </p:nvSpPr>
        <p:spPr>
          <a:xfrm>
            <a:off x="33160" y="1590100"/>
            <a:ext cx="8499566" cy="1268360"/>
          </a:xfrm>
        </p:spPr>
        <p:txBody>
          <a:bodyPr anchor="b">
            <a:normAutofit fontScale="85000" lnSpcReduction="20000"/>
          </a:bodyPr>
          <a:lstStyle/>
          <a:p>
            <a:r>
              <a:rPr lang="en-US"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rPr>
              <a:t>What are the various interactions (for the borrower and for the lender) and key characteristics of the portal that you think will be necessary to facilitate a good experience?</a:t>
            </a:r>
            <a:endParaRPr lang="zh-TW"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zh-HK"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117564" y="2858461"/>
            <a:ext cx="8382000" cy="2700547"/>
          </a:xfrm>
          <a:prstGeom prst="rect">
            <a:avLst/>
          </a:prstGeom>
          <a:noFill/>
        </p:spPr>
        <p:txBody>
          <a:bodyPr wrap="square">
            <a:spAutoFit/>
          </a:bodyPr>
          <a:lstStyle/>
          <a:p>
            <a:pPr>
              <a:lnSpc>
                <a:spcPct val="115000"/>
              </a:lnSpc>
              <a:spcAft>
                <a:spcPts val="800"/>
              </a:spcAft>
            </a:pPr>
            <a:r>
              <a:rPr lang="en-US"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rPr>
              <a:t>To answer this question, my approach is to</a:t>
            </a:r>
            <a:r>
              <a:rPr lang="en-US" altLang="zh-HK" sz="2000" kern="100" dirty="0">
                <a:latin typeface="Times New Roman" panose="02020603050405020304" pitchFamily="18" charset="0"/>
                <a:ea typeface="新細明體" panose="02020500000000000000" pitchFamily="18" charset="-120"/>
                <a:cs typeface="Times New Roman" panose="02020603050405020304" pitchFamily="18" charset="0"/>
              </a:rPr>
              <a:t>:</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Ideation</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Know the business (market research, competitor analysis)</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Gather requirements (solution outline)</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Define solution</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 (construct components)</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Picture product (product mapping &amp; final touch)</a:t>
            </a:r>
            <a:endParaRPr lang="zh-TW"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00C2A94-B4F0-8DF3-F146-C2EABE37CB5A}"/>
              </a:ext>
            </a:extLst>
          </p:cNvPr>
          <p:cNvSpPr txBox="1"/>
          <p:nvPr/>
        </p:nvSpPr>
        <p:spPr>
          <a:xfrm>
            <a:off x="-1" y="82499"/>
            <a:ext cx="9104249" cy="461665"/>
          </a:xfrm>
          <a:prstGeom prst="rect">
            <a:avLst/>
          </a:prstGeom>
          <a:noFill/>
        </p:spPr>
        <p:txBody>
          <a:bodyPr wrap="square">
            <a:spAutoFit/>
          </a:bodyPr>
          <a:lstStyle/>
          <a:p>
            <a:r>
              <a:rPr lang="en-US" altLang="zh-HK" sz="2400" b="1" dirty="0">
                <a:latin typeface="Times New Roman" panose="02020603050405020304" pitchFamily="18" charset="0"/>
                <a:cs typeface="Times New Roman" panose="02020603050405020304" pitchFamily="18" charset="0"/>
              </a:rPr>
              <a:t>Business Analyst - Case &amp; </a:t>
            </a: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Interview – Franco Fan</a:t>
            </a:r>
            <a:endParaRPr lang="zh-HK"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4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Arial" panose="020B0604020202020204" pitchFamily="34" charset="0"/>
              </a:rPr>
              <a:t>Minimal Viable Product </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3271024"/>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Mock-up screens for borrower workflow:</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Design by using Canva resources:</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hlinkClick r:id="rId3"/>
              </a:rPr>
              <a:t>https://www.canva.com/design/DAF6Yt1VP_o/hqxiDU9a1EXXIXzPJiczuQ/edit?utm_content=DAF6Yt1VP_o&amp;utm_campaign=designshare&amp;utm_medium=link2&amp;utm_source=sharebutton</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Assumption: </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System requirements on 3 types of product are universal, minimal adjustment needed for facilitating all use cases.</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Details in application form, declaration, consent, agreement, product information,  dashboards are to-be-confirm.</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Mock-up screen is the happy flow of borrower journey in residential loan application only.</a:t>
            </a:r>
          </a:p>
          <a:p>
            <a:pPr marL="228600" indent="-228600">
              <a:lnSpc>
                <a:spcPct val="115000"/>
              </a:lnSpc>
              <a:spcAft>
                <a:spcPts val="800"/>
              </a:spcAft>
              <a:buFont typeface="+mj-lt"/>
              <a:buAutoNum type="arabicPeriod"/>
            </a:pPr>
            <a:r>
              <a:rPr lang="en-US" altLang="zh-HK" sz="1200" kern="100" dirty="0">
                <a:latin typeface="Times New Roman" panose="02020603050405020304" pitchFamily="18" charset="0"/>
                <a:ea typeface="新細明體" panose="02020500000000000000" pitchFamily="18" charset="-120"/>
                <a:cs typeface="Times New Roman" panose="02020603050405020304" pitchFamily="18" charset="0"/>
              </a:rPr>
              <a:t>Imaginary company name ‘</a:t>
            </a:r>
            <a:r>
              <a:rPr lang="en-US" altLang="zh-HK" sz="1200" kern="100" dirty="0" err="1">
                <a:latin typeface="Times New Roman" panose="02020603050405020304" pitchFamily="18" charset="0"/>
                <a:ea typeface="新細明體" panose="02020500000000000000" pitchFamily="18" charset="-120"/>
                <a:cs typeface="Times New Roman" panose="02020603050405020304" pitchFamily="18" charset="0"/>
              </a:rPr>
              <a:t>Easylend</a:t>
            </a:r>
            <a:r>
              <a:rPr lang="en-US" altLang="zh-HK" sz="1200" kern="100" dirty="0">
                <a:latin typeface="Times New Roman" panose="02020603050405020304" pitchFamily="18" charset="0"/>
                <a:ea typeface="新細明體" panose="02020500000000000000" pitchFamily="18" charset="-120"/>
                <a:cs typeface="Times New Roman" panose="02020603050405020304" pitchFamily="18" charset="0"/>
              </a:rPr>
              <a:t>’ and logo were used</a:t>
            </a:r>
            <a:endParaRPr lang="en-US" altLang="zh-HK"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98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18193"/>
            <a:ext cx="8647611" cy="6744410"/>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Q2 Task</a:t>
            </a:r>
            <a:r>
              <a:rPr lang="zh-TW" altLang="en-US" sz="24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1</a:t>
            </a:r>
            <a:r>
              <a:rPr lang="zh-TW" altLang="en-US" sz="24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&amp; 2</a:t>
            </a:r>
          </a:p>
          <a:p>
            <a:pPr algn="l"/>
            <a:endParaRPr lang="en-US" altLang="zh-HK" sz="1200" dirty="0">
              <a:solidFill>
                <a:srgbClr val="374151"/>
              </a:solidFill>
              <a:latin typeface="Times New Roman" panose="02020603050405020304" pitchFamily="18" charset="0"/>
              <a:cs typeface="Times New Roman" panose="02020603050405020304" pitchFamily="18" charset="0"/>
            </a:endParaRP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endParaRPr lang="en-US" altLang="zh-HK" sz="1200" dirty="0">
              <a:solidFill>
                <a:srgbClr val="374151"/>
              </a:solidFill>
              <a:latin typeface="Times New Roman" panose="02020603050405020304" pitchFamily="18" charset="0"/>
              <a:cs typeface="Times New Roman" panose="02020603050405020304" pitchFamily="18" charset="0"/>
            </a:endParaRP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400" b="0" i="0" dirty="0">
                <a:solidFill>
                  <a:srgbClr val="374151"/>
                </a:solidFill>
                <a:effectLst/>
                <a:latin typeface="Times New Roman" panose="02020603050405020304" pitchFamily="18" charset="0"/>
                <a:cs typeface="Times New Roman" panose="02020603050405020304" pitchFamily="18" charset="0"/>
              </a:rPr>
              <a:t>I </a:t>
            </a:r>
            <a:r>
              <a:rPr lang="en-US" altLang="zh-HK" sz="1400" dirty="0">
                <a:solidFill>
                  <a:srgbClr val="374151"/>
                </a:solidFill>
                <a:latin typeface="Times New Roman" panose="02020603050405020304" pitchFamily="18" charset="0"/>
                <a:cs typeface="Times New Roman" panose="02020603050405020304" pitchFamily="18" charset="0"/>
              </a:rPr>
              <a:t>would be starting</a:t>
            </a:r>
            <a:r>
              <a:rPr lang="en-US" altLang="zh-HK" sz="1400" b="0" i="0" dirty="0">
                <a:solidFill>
                  <a:srgbClr val="374151"/>
                </a:solidFill>
                <a:effectLst/>
                <a:latin typeface="Times New Roman" panose="02020603050405020304" pitchFamily="18" charset="0"/>
                <a:cs typeface="Times New Roman" panose="02020603050405020304" pitchFamily="18" charset="0"/>
              </a:rPr>
              <a:t> by gathering comprehensive information about the platform and business workflows</a:t>
            </a:r>
            <a:r>
              <a:rPr lang="en-US" altLang="zh-HK" sz="1400" dirty="0">
                <a:solidFill>
                  <a:srgbClr val="374151"/>
                </a:solidFill>
                <a:latin typeface="Times New Roman" panose="02020603050405020304" pitchFamily="18" charset="0"/>
                <a:cs typeface="Times New Roman" panose="02020603050405020304" pitchFamily="18" charset="0"/>
              </a:rPr>
              <a:t>. I would look for any existing reports / documentations in </a:t>
            </a:r>
            <a:r>
              <a:rPr lang="en-US" altLang="zh-HK" sz="1400" b="0" i="0" dirty="0">
                <a:solidFill>
                  <a:srgbClr val="374151"/>
                </a:solidFill>
                <a:effectLst/>
                <a:latin typeface="Times New Roman" panose="02020603050405020304" pitchFamily="18" charset="0"/>
                <a:cs typeface="Times New Roman" panose="02020603050405020304" pitchFamily="18" charset="0"/>
              </a:rPr>
              <a:t>performance metrics and business workflows. </a:t>
            </a:r>
            <a:r>
              <a:rPr lang="en-US" altLang="zh-HK" sz="1400" dirty="0">
                <a:solidFill>
                  <a:srgbClr val="374151"/>
                </a:solidFill>
                <a:latin typeface="Times New Roman" panose="02020603050405020304" pitchFamily="18" charset="0"/>
                <a:cs typeface="Times New Roman" panose="02020603050405020304" pitchFamily="18" charset="0"/>
              </a:rPr>
              <a:t>Approaching product managers, project managers, business stakeholders to get more information in user expectations, roles of stakeholders in workflows. Arranging interviews with end-users, technical team leaders to get the actual figures in system performance issues, getting answers for following questions: </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Which system / manual process is causing the delays on platform? Any UI issues?</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How the actual ‘normal’ and ‘delayed’ processing times are? How do we define them?</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Are there any obstacles from lender side? How can we resolve them?</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Are those performance data accessible from database/ analytic tools? If not, can we add them back?</a:t>
            </a:r>
          </a:p>
          <a:p>
            <a:pPr marL="285750" indent="-285750" algn="l">
              <a:buFont typeface="Arial" panose="020B0604020202020204" pitchFamily="34" charset="0"/>
              <a:buChar char="•"/>
            </a:pPr>
            <a:r>
              <a:rPr lang="en-US" altLang="zh-HK" sz="1400" b="0" i="0" dirty="0">
                <a:solidFill>
                  <a:srgbClr val="374151"/>
                </a:solidFill>
                <a:effectLst/>
                <a:latin typeface="Times New Roman" panose="02020603050405020304" pitchFamily="18" charset="0"/>
                <a:cs typeface="Times New Roman" panose="02020603050405020304" pitchFamily="18" charset="0"/>
              </a:rPr>
              <a:t>Which part of the process (break down whole process into minimal unit) might be the root case in causing delays? </a:t>
            </a:r>
          </a:p>
          <a:p>
            <a:pPr marL="285750" indent="-285750" algn="l">
              <a:buFont typeface="Arial" panose="020B0604020202020204" pitchFamily="34" charset="0"/>
              <a:buChar char="•"/>
            </a:pPr>
            <a:r>
              <a:rPr lang="en-US" altLang="zh-HK" sz="1400" b="0" i="0" dirty="0">
                <a:solidFill>
                  <a:srgbClr val="374151"/>
                </a:solidFill>
                <a:effectLst/>
                <a:latin typeface="Times New Roman" panose="02020603050405020304" pitchFamily="18" charset="0"/>
                <a:cs typeface="Times New Roman" panose="02020603050405020304" pitchFamily="18" charset="0"/>
              </a:rPr>
              <a:t>Any technology tools we can leverage to address the problem/enhancing the system performance? </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Do we have the capability to fix the identified issues? </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How our system performance is different from market competitors? </a:t>
            </a:r>
          </a:p>
          <a:p>
            <a:pPr algn="l"/>
            <a:endParaRPr lang="en-US" altLang="zh-HK" sz="1400" dirty="0">
              <a:solidFill>
                <a:srgbClr val="374151"/>
              </a:solidFill>
              <a:latin typeface="Times New Roman" panose="02020603050405020304" pitchFamily="18" charset="0"/>
              <a:cs typeface="Times New Roman" panose="02020603050405020304" pitchFamily="18" charset="0"/>
            </a:endParaRPr>
          </a:p>
          <a:p>
            <a:pPr algn="l"/>
            <a:r>
              <a:rPr lang="en-US" altLang="zh-HK" sz="1400" dirty="0">
                <a:solidFill>
                  <a:srgbClr val="374151"/>
                </a:solidFill>
                <a:latin typeface="Times New Roman" panose="02020603050405020304" pitchFamily="18" charset="0"/>
                <a:cs typeface="Times New Roman" panose="02020603050405020304" pitchFamily="18" charset="0"/>
              </a:rPr>
              <a:t>If it is manual process causing the delays, propose possible solutions, for example providing platform training to end-users, simplifying manual process. If it is caused by system process, work with technical leaders in identifying technology tools for enhancement possibilities to reduce process duration. Starts evaluating resources, options and its pros and cons. Gets mutual consent from stakeholders in enhancement details, project timeline, budget. Collaborated in cross-functional team to work on software development lifecycle, ensure deliverables are meeting quality standards and deadlines, prioritize tasks and support enhancement implementation, maintain transparent communication within project team. At the mean time, build a comprehensive project knowledge database to ensure documentations are well-organized (avoid knowledge loss and facilitate knowledge transfer), set up regular meetings with developers to track development progress, set up feedback mechanism to collect user opinions, leverage system data analytics for on-going enhancement project reference</a:t>
            </a:r>
            <a:r>
              <a:rPr lang="en-US" altLang="zh-HK" sz="1400">
                <a:solidFill>
                  <a:srgbClr val="374151"/>
                </a:solidFill>
                <a:latin typeface="Times New Roman" panose="02020603050405020304" pitchFamily="18" charset="0"/>
                <a:cs typeface="Times New Roman" panose="02020603050405020304" pitchFamily="18" charset="0"/>
              </a:rPr>
              <a:t>. </a:t>
            </a:r>
            <a:endPar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36537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8460223" cy="6286657"/>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In summary, the types of error can be categorized into 6</a:t>
            </a: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Missing Value</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A</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“Brokerage” &gt; Row 3 &gt; Columns (F, G, H) title </a:t>
            </a:r>
            <a:r>
              <a:rPr lang="en-US" altLang="zh-HK" sz="9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”phone”, ”fax”, “brokerage license”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Format Issue</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B</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“Investor Profiles” &gt; Row 6 &gt; Column ( B) title “Investor Type”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Worksheet Structural Problem</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C</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Brokerage</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olumn ( A) title</a:t>
            </a:r>
            <a:r>
              <a:rPr lang="zh-TW" altLang="en-US"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“ID” is missing (Please refers to Import Template)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D</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roker</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Row 2, 3 &gt; Column ( A) title “Broker ID” with input “001” and “002”, </a:t>
            </a:r>
          </a:p>
          <a:p>
            <a:pPr>
              <a:lnSpc>
                <a:spcPct val="115000"/>
              </a:lnSpc>
              <a:spcAft>
                <a:spcPts val="800"/>
              </a:spcAft>
            </a:pPr>
            <a:r>
              <a:rPr lang="en-US" altLang="zh-HK" sz="9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corresponding Broker ID with details not found in </a:t>
            </a:r>
            <a:r>
              <a:rPr lang="en-US" altLang="zh-HK" sz="900"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rokerage”</a:t>
            </a:r>
            <a:endPar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Redundant Data</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E</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Investor Profiles</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“Corporation Name”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Incorrect Input</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F</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Broker</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“E-Mail”</a:t>
            </a: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Input is not in expected structure</a:t>
            </a:r>
          </a:p>
          <a:p>
            <a:pPr>
              <a:lnSpc>
                <a:spcPct val="115000"/>
              </a:lnSpc>
              <a:spcAft>
                <a:spcPts val="800"/>
              </a:spcAft>
            </a:pPr>
            <a:r>
              <a:rPr lang="en-US" altLang="zh-TW" sz="12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P.S.: </a:t>
            </a:r>
            <a:r>
              <a:rPr lang="en-US" altLang="zh-TW" sz="12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p:txBody>
      </p:sp>
      <p:pic>
        <p:nvPicPr>
          <p:cNvPr id="3" name="圖片 2">
            <a:extLst>
              <a:ext uri="{FF2B5EF4-FFF2-40B4-BE49-F238E27FC236}">
                <a16:creationId xmlns:a16="http://schemas.microsoft.com/office/drawing/2014/main" id="{A67C8BC4-86C9-E75A-A189-593EDF4803E3}"/>
              </a:ext>
            </a:extLst>
          </p:cNvPr>
          <p:cNvPicPr>
            <a:picLocks noChangeAspect="1"/>
          </p:cNvPicPr>
          <p:nvPr/>
        </p:nvPicPr>
        <p:blipFill>
          <a:blip r:embed="rId2"/>
          <a:stretch>
            <a:fillRect/>
          </a:stretch>
        </p:blipFill>
        <p:spPr>
          <a:xfrm>
            <a:off x="7228642" y="4401960"/>
            <a:ext cx="4798607" cy="631137"/>
          </a:xfrm>
          <a:prstGeom prst="rect">
            <a:avLst/>
          </a:prstGeom>
        </p:spPr>
      </p:pic>
      <p:pic>
        <p:nvPicPr>
          <p:cNvPr id="6" name="圖片 5">
            <a:extLst>
              <a:ext uri="{FF2B5EF4-FFF2-40B4-BE49-F238E27FC236}">
                <a16:creationId xmlns:a16="http://schemas.microsoft.com/office/drawing/2014/main" id="{ECC66344-2C1C-5165-850E-FDA26FA2D0BC}"/>
              </a:ext>
            </a:extLst>
          </p:cNvPr>
          <p:cNvPicPr>
            <a:picLocks noChangeAspect="1"/>
          </p:cNvPicPr>
          <p:nvPr/>
        </p:nvPicPr>
        <p:blipFill>
          <a:blip r:embed="rId3"/>
          <a:stretch>
            <a:fillRect/>
          </a:stretch>
        </p:blipFill>
        <p:spPr>
          <a:xfrm>
            <a:off x="7228642" y="5564270"/>
            <a:ext cx="4963358" cy="1062855"/>
          </a:xfrm>
          <a:prstGeom prst="rect">
            <a:avLst/>
          </a:prstGeom>
        </p:spPr>
      </p:pic>
      <p:pic>
        <p:nvPicPr>
          <p:cNvPr id="8" name="圖片 7">
            <a:extLst>
              <a:ext uri="{FF2B5EF4-FFF2-40B4-BE49-F238E27FC236}">
                <a16:creationId xmlns:a16="http://schemas.microsoft.com/office/drawing/2014/main" id="{8007B751-AF8C-0B1E-2347-00FD1A93A958}"/>
              </a:ext>
            </a:extLst>
          </p:cNvPr>
          <p:cNvPicPr>
            <a:picLocks noChangeAspect="1"/>
          </p:cNvPicPr>
          <p:nvPr/>
        </p:nvPicPr>
        <p:blipFill>
          <a:blip r:embed="rId4"/>
          <a:stretch>
            <a:fillRect/>
          </a:stretch>
        </p:blipFill>
        <p:spPr>
          <a:xfrm>
            <a:off x="7228643" y="43660"/>
            <a:ext cx="3648584" cy="876422"/>
          </a:xfrm>
          <a:prstGeom prst="rect">
            <a:avLst/>
          </a:prstGeom>
        </p:spPr>
      </p:pic>
      <p:pic>
        <p:nvPicPr>
          <p:cNvPr id="10" name="圖片 9">
            <a:extLst>
              <a:ext uri="{FF2B5EF4-FFF2-40B4-BE49-F238E27FC236}">
                <a16:creationId xmlns:a16="http://schemas.microsoft.com/office/drawing/2014/main" id="{2745B46C-ACD4-07C5-239F-458A0E9B0599}"/>
              </a:ext>
            </a:extLst>
          </p:cNvPr>
          <p:cNvPicPr>
            <a:picLocks noChangeAspect="1"/>
          </p:cNvPicPr>
          <p:nvPr/>
        </p:nvPicPr>
        <p:blipFill>
          <a:blip r:embed="rId5"/>
          <a:stretch>
            <a:fillRect/>
          </a:stretch>
        </p:blipFill>
        <p:spPr>
          <a:xfrm>
            <a:off x="7228643" y="1081907"/>
            <a:ext cx="3648584" cy="1360356"/>
          </a:xfrm>
          <a:prstGeom prst="rect">
            <a:avLst/>
          </a:prstGeom>
        </p:spPr>
      </p:pic>
      <p:pic>
        <p:nvPicPr>
          <p:cNvPr id="13" name="圖片 12">
            <a:extLst>
              <a:ext uri="{FF2B5EF4-FFF2-40B4-BE49-F238E27FC236}">
                <a16:creationId xmlns:a16="http://schemas.microsoft.com/office/drawing/2014/main" id="{F916D37A-9C9D-2F14-A35E-7463F77297E5}"/>
              </a:ext>
            </a:extLst>
          </p:cNvPr>
          <p:cNvPicPr>
            <a:picLocks noChangeAspect="1"/>
          </p:cNvPicPr>
          <p:nvPr/>
        </p:nvPicPr>
        <p:blipFill>
          <a:blip r:embed="rId6"/>
          <a:stretch>
            <a:fillRect/>
          </a:stretch>
        </p:blipFill>
        <p:spPr>
          <a:xfrm>
            <a:off x="7228643" y="2558432"/>
            <a:ext cx="1553218" cy="876936"/>
          </a:xfrm>
          <a:prstGeom prst="rect">
            <a:avLst/>
          </a:prstGeom>
        </p:spPr>
      </p:pic>
      <p:pic>
        <p:nvPicPr>
          <p:cNvPr id="15" name="圖片 14">
            <a:extLst>
              <a:ext uri="{FF2B5EF4-FFF2-40B4-BE49-F238E27FC236}">
                <a16:creationId xmlns:a16="http://schemas.microsoft.com/office/drawing/2014/main" id="{FC7B9E02-1C9B-295A-4E44-35D45A4A0A6B}"/>
              </a:ext>
            </a:extLst>
          </p:cNvPr>
          <p:cNvPicPr>
            <a:picLocks noChangeAspect="1"/>
          </p:cNvPicPr>
          <p:nvPr/>
        </p:nvPicPr>
        <p:blipFill>
          <a:blip r:embed="rId7"/>
          <a:stretch>
            <a:fillRect/>
          </a:stretch>
        </p:blipFill>
        <p:spPr>
          <a:xfrm>
            <a:off x="7228643" y="3518619"/>
            <a:ext cx="862748" cy="769268"/>
          </a:xfrm>
          <a:prstGeom prst="rect">
            <a:avLst/>
          </a:prstGeom>
        </p:spPr>
      </p:pic>
      <p:pic>
        <p:nvPicPr>
          <p:cNvPr id="17" name="圖片 16">
            <a:extLst>
              <a:ext uri="{FF2B5EF4-FFF2-40B4-BE49-F238E27FC236}">
                <a16:creationId xmlns:a16="http://schemas.microsoft.com/office/drawing/2014/main" id="{F804BF6E-F436-30A8-BBE1-2747939437E6}"/>
              </a:ext>
            </a:extLst>
          </p:cNvPr>
          <p:cNvPicPr>
            <a:picLocks noChangeAspect="1"/>
          </p:cNvPicPr>
          <p:nvPr/>
        </p:nvPicPr>
        <p:blipFill>
          <a:blip r:embed="rId8"/>
          <a:stretch>
            <a:fillRect/>
          </a:stretch>
        </p:blipFill>
        <p:spPr>
          <a:xfrm>
            <a:off x="8260665" y="3518124"/>
            <a:ext cx="733332" cy="778760"/>
          </a:xfrm>
          <a:prstGeom prst="rect">
            <a:avLst/>
          </a:prstGeom>
        </p:spPr>
      </p:pic>
      <p:sp>
        <p:nvSpPr>
          <p:cNvPr id="18" name="文字方塊 17">
            <a:extLst>
              <a:ext uri="{FF2B5EF4-FFF2-40B4-BE49-F238E27FC236}">
                <a16:creationId xmlns:a16="http://schemas.microsoft.com/office/drawing/2014/main" id="{C93D0333-041E-54AB-B94F-DEA4CB699C26}"/>
              </a:ext>
            </a:extLst>
          </p:cNvPr>
          <p:cNvSpPr txBox="1"/>
          <p:nvPr/>
        </p:nvSpPr>
        <p:spPr>
          <a:xfrm>
            <a:off x="4999488" y="1296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A</a:t>
            </a:r>
          </a:p>
        </p:txBody>
      </p:sp>
      <p:sp>
        <p:nvSpPr>
          <p:cNvPr id="19" name="文字方塊 18">
            <a:extLst>
              <a:ext uri="{FF2B5EF4-FFF2-40B4-BE49-F238E27FC236}">
                <a16:creationId xmlns:a16="http://schemas.microsoft.com/office/drawing/2014/main" id="{DE813EDB-9AE5-23A9-B147-496F669C5353}"/>
              </a:ext>
            </a:extLst>
          </p:cNvPr>
          <p:cNvSpPr txBox="1"/>
          <p:nvPr/>
        </p:nvSpPr>
        <p:spPr>
          <a:xfrm>
            <a:off x="4999487" y="999152"/>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B</a:t>
            </a:r>
          </a:p>
        </p:txBody>
      </p:sp>
      <p:sp>
        <p:nvSpPr>
          <p:cNvPr id="20" name="文字方塊 19">
            <a:extLst>
              <a:ext uri="{FF2B5EF4-FFF2-40B4-BE49-F238E27FC236}">
                <a16:creationId xmlns:a16="http://schemas.microsoft.com/office/drawing/2014/main" id="{6C3991CE-0AD4-90A1-AFEB-1FE274371EAC}"/>
              </a:ext>
            </a:extLst>
          </p:cNvPr>
          <p:cNvSpPr txBox="1"/>
          <p:nvPr/>
        </p:nvSpPr>
        <p:spPr>
          <a:xfrm>
            <a:off x="4999486" y="253310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C</a:t>
            </a:r>
          </a:p>
        </p:txBody>
      </p:sp>
      <p:pic>
        <p:nvPicPr>
          <p:cNvPr id="24" name="圖片 23">
            <a:extLst>
              <a:ext uri="{FF2B5EF4-FFF2-40B4-BE49-F238E27FC236}">
                <a16:creationId xmlns:a16="http://schemas.microsoft.com/office/drawing/2014/main" id="{CB2D045E-48BF-E6AD-731B-9D1E8E60B1EA}"/>
              </a:ext>
            </a:extLst>
          </p:cNvPr>
          <p:cNvPicPr>
            <a:picLocks noChangeAspect="1"/>
          </p:cNvPicPr>
          <p:nvPr/>
        </p:nvPicPr>
        <p:blipFill>
          <a:blip r:embed="rId9"/>
          <a:stretch>
            <a:fillRect/>
          </a:stretch>
        </p:blipFill>
        <p:spPr>
          <a:xfrm>
            <a:off x="10069140" y="2533108"/>
            <a:ext cx="1757008" cy="882668"/>
          </a:xfrm>
          <a:prstGeom prst="rect">
            <a:avLst/>
          </a:prstGeom>
        </p:spPr>
      </p:pic>
      <p:sp>
        <p:nvSpPr>
          <p:cNvPr id="25" name="文字方塊 24">
            <a:extLst>
              <a:ext uri="{FF2B5EF4-FFF2-40B4-BE49-F238E27FC236}">
                <a16:creationId xmlns:a16="http://schemas.microsoft.com/office/drawing/2014/main" id="{24D0C8BC-2D2D-7911-C221-6EB0F763FFA4}"/>
              </a:ext>
            </a:extLst>
          </p:cNvPr>
          <p:cNvSpPr txBox="1"/>
          <p:nvPr/>
        </p:nvSpPr>
        <p:spPr>
          <a:xfrm>
            <a:off x="7362247" y="2514085"/>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Import Template</a:t>
            </a:r>
          </a:p>
        </p:txBody>
      </p:sp>
      <p:sp>
        <p:nvSpPr>
          <p:cNvPr id="26" name="文字方塊 25">
            <a:extLst>
              <a:ext uri="{FF2B5EF4-FFF2-40B4-BE49-F238E27FC236}">
                <a16:creationId xmlns:a16="http://schemas.microsoft.com/office/drawing/2014/main" id="{F7C2963B-3439-6D85-0542-4D31BDEA8E4B}"/>
              </a:ext>
            </a:extLst>
          </p:cNvPr>
          <p:cNvSpPr txBox="1"/>
          <p:nvPr/>
        </p:nvSpPr>
        <p:spPr>
          <a:xfrm>
            <a:off x="4999486" y="3422566"/>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D</a:t>
            </a:r>
          </a:p>
        </p:txBody>
      </p:sp>
      <p:sp>
        <p:nvSpPr>
          <p:cNvPr id="27" name="文字方塊 26">
            <a:extLst>
              <a:ext uri="{FF2B5EF4-FFF2-40B4-BE49-F238E27FC236}">
                <a16:creationId xmlns:a16="http://schemas.microsoft.com/office/drawing/2014/main" id="{3E95EA92-D120-29A2-B0ED-46DCE3E5AAFE}"/>
              </a:ext>
            </a:extLst>
          </p:cNvPr>
          <p:cNvSpPr txBox="1"/>
          <p:nvPr/>
        </p:nvSpPr>
        <p:spPr>
          <a:xfrm>
            <a:off x="4999486" y="4373114"/>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E</a:t>
            </a:r>
          </a:p>
        </p:txBody>
      </p:sp>
      <p:sp>
        <p:nvSpPr>
          <p:cNvPr id="28" name="文字方塊 27">
            <a:extLst>
              <a:ext uri="{FF2B5EF4-FFF2-40B4-BE49-F238E27FC236}">
                <a16:creationId xmlns:a16="http://schemas.microsoft.com/office/drawing/2014/main" id="{E573C604-F02E-B146-1035-2DCE3ACFD232}"/>
              </a:ext>
            </a:extLst>
          </p:cNvPr>
          <p:cNvSpPr txBox="1"/>
          <p:nvPr/>
        </p:nvSpPr>
        <p:spPr>
          <a:xfrm>
            <a:off x="4999485" y="5503119"/>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F</a:t>
            </a:r>
          </a:p>
        </p:txBody>
      </p:sp>
    </p:spTree>
    <p:extLst>
      <p:ext uri="{BB962C8B-B14F-4D97-AF65-F5344CB8AC3E}">
        <p14:creationId xmlns:p14="http://schemas.microsoft.com/office/powerpoint/2010/main" val="350087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2000" cy="5482335"/>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 - </a:t>
            </a:r>
            <a:r>
              <a:rPr lang="en-US" altLang="zh-TW" sz="2400" b="1" kern="100" dirty="0">
                <a:latin typeface="Times New Roman" panose="02020603050405020304" pitchFamily="18" charset="0"/>
                <a:ea typeface="新細明體" panose="02020500000000000000" pitchFamily="18" charset="-120"/>
                <a:cs typeface="Arial" panose="020B0604020202020204" pitchFamily="34" charset="0"/>
              </a:rPr>
              <a:t>Assumptions:</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Questionable data such as abnormal loan amount, broker fees </a:t>
            </a:r>
            <a:r>
              <a:rPr lang="en-US" altLang="zh-TW" sz="2000" kern="100" dirty="0" err="1">
                <a:latin typeface="Times New Roman" panose="02020603050405020304" pitchFamily="18" charset="0"/>
                <a:ea typeface="新細明體" panose="02020500000000000000" pitchFamily="18" charset="-120"/>
                <a:cs typeface="Times New Roman" panose="02020603050405020304" pitchFamily="18" charset="0"/>
              </a:rPr>
              <a:t>etc</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 are not causing issues in data migration process, therefore excluding from error type</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The given import template (viewable rows of data) represents most of the error cases in the whole datasets</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Dataset are balanced, errors are normally distributed</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Excel formula, source reference are not allowed in import template </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Different error types are equally important from perspective in causing failure in data migration, no prioritization on critical levels is needed (except a cross-worksheets error is highlighted)</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Client is experienced in data error handling, and is capable to investigate and fix their data issues independently given error log is provided</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Imaginary client name ‘Mr. Anderson’ was used</a:t>
            </a:r>
          </a:p>
        </p:txBody>
      </p:sp>
    </p:spTree>
    <p:extLst>
      <p:ext uri="{BB962C8B-B14F-4D97-AF65-F5344CB8AC3E}">
        <p14:creationId xmlns:p14="http://schemas.microsoft.com/office/powerpoint/2010/main" val="1909002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7347011"/>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HK" sz="1200" dirty="0"/>
              <a:t>Task 2 - Help structure an email back to the client, asking them to please correct their mistakes, so we don’t have to take on the workload of cleaning up their data. </a:t>
            </a:r>
          </a:p>
          <a:p>
            <a:r>
              <a:rPr lang="en-US" altLang="zh-HK" sz="1200" b="0" i="0" dirty="0">
                <a:solidFill>
                  <a:srgbClr val="374151"/>
                </a:solidFill>
                <a:effectLst/>
                <a:latin typeface="Söhne"/>
              </a:rPr>
              <a:t>	</a:t>
            </a:r>
            <a:r>
              <a:rPr lang="en-US" altLang="zh-HK" sz="1000" b="1" i="0" dirty="0">
                <a:solidFill>
                  <a:srgbClr val="374151"/>
                </a:solidFill>
                <a:effectLst/>
                <a:latin typeface="Söhne"/>
              </a:rPr>
              <a:t>Email Title: Welcome Aboard! Important Data Migration Details</a:t>
            </a:r>
          </a:p>
          <a:p>
            <a:endParaRPr lang="en-US" altLang="zh-HK" sz="1000" b="0" i="0" dirty="0">
              <a:solidFill>
                <a:srgbClr val="374151"/>
              </a:solidFill>
              <a:effectLst/>
              <a:latin typeface="Söhne"/>
            </a:endParaRPr>
          </a:p>
          <a:p>
            <a:r>
              <a:rPr lang="en-US" altLang="zh-HK" sz="1000" b="0" i="0" dirty="0">
                <a:effectLst/>
                <a:latin typeface="Söhne"/>
              </a:rPr>
              <a:t>Dear Mr. Anderson, </a:t>
            </a:r>
          </a:p>
          <a:p>
            <a:endParaRPr lang="en-US" altLang="zh-HK" sz="1000" b="0" i="0" dirty="0">
              <a:effectLst/>
              <a:latin typeface="Söhne"/>
            </a:endParaRPr>
          </a:p>
          <a:p>
            <a:r>
              <a:rPr lang="en-US" altLang="zh-HK" sz="1000" b="0" i="0" dirty="0">
                <a:effectLst/>
                <a:latin typeface="Söhne"/>
              </a:rPr>
              <a:t>Hope you're doing well! We're excited to have you on board and start working together in this new year. </a:t>
            </a:r>
          </a:p>
          <a:p>
            <a:r>
              <a:rPr lang="en-US" altLang="zh-HK" sz="1000" b="0" i="0" dirty="0">
                <a:effectLst/>
                <a:latin typeface="Söhne"/>
              </a:rPr>
              <a:t>Thank you for promptly submitting the import template. We're eager to help you in getting familiar with the data import process. </a:t>
            </a:r>
          </a:p>
          <a:p>
            <a:r>
              <a:rPr lang="en-US" altLang="zh-HK" sz="1000" b="0" i="0" dirty="0">
                <a:effectLst/>
                <a:latin typeface="Söhne"/>
              </a:rPr>
              <a:t>Our team checked the template you sent, and we noticed a few things that may need attention to ensure a smooth process. Here are a couple of examples:</a:t>
            </a:r>
          </a:p>
          <a:p>
            <a:pPr marL="171450" indent="-171450">
              <a:buFont typeface="Arial" panose="020B0604020202020204" pitchFamily="34" charset="0"/>
              <a:buChar char="•"/>
            </a:pPr>
            <a:r>
              <a:rPr lang="en-US" altLang="zh-HK" sz="1000" b="1" i="0" dirty="0">
                <a:effectLst/>
                <a:latin typeface="Söhne"/>
              </a:rPr>
              <a:t>Missing Value:</a:t>
            </a:r>
            <a:endParaRPr lang="en-US" altLang="zh-HK" sz="1000" i="0" u="sng" dirty="0">
              <a:effectLst/>
              <a:latin typeface="Söhne"/>
            </a:endParaRPr>
          </a:p>
          <a:p>
            <a:r>
              <a:rPr lang="en-US" altLang="zh-HK" sz="1000" i="0" u="sng" dirty="0">
                <a:effectLst/>
                <a:latin typeface="Söhne"/>
              </a:rPr>
              <a:t>In the "Brokerage" sheet, the cells in row 3, columns (F, G, H) with the titles "phone," "fax," and "brokerage license" are missing value.</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Data Format Issue:</a:t>
            </a:r>
            <a:endParaRPr lang="en-US" altLang="zh-HK" sz="1000" i="0" u="sng" dirty="0">
              <a:effectLst/>
              <a:latin typeface="Söhne"/>
            </a:endParaRPr>
          </a:p>
          <a:p>
            <a:r>
              <a:rPr lang="en-US" altLang="zh-HK" sz="1000" i="0" u="sng" dirty="0">
                <a:effectLst/>
                <a:latin typeface="Söhne"/>
              </a:rPr>
              <a:t>In the "Investor Profiles" sheet, the cell in row 6, column (B) with the title "Investor Type" is not a valid format input.</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Worksheet Structural Problem:</a:t>
            </a:r>
            <a:endParaRPr lang="en-US" altLang="zh-HK" sz="1000" i="0" u="sng" dirty="0">
              <a:effectLst/>
              <a:latin typeface="Söhne"/>
            </a:endParaRPr>
          </a:p>
          <a:p>
            <a:r>
              <a:rPr lang="en-US" altLang="zh-HK" sz="1000" i="0" u="sng" dirty="0">
                <a:effectLst/>
                <a:latin typeface="Söhne"/>
              </a:rPr>
              <a:t>In the "Brokerage" sheet, the mandatory column starting from column A with the title "ID" may have been accidentally deleted by your team.</a:t>
            </a:r>
          </a:p>
          <a:p>
            <a:endParaRPr lang="en-US" altLang="zh-HK" sz="1000" u="sng" dirty="0">
              <a:latin typeface="Söhne"/>
            </a:endParaRPr>
          </a:p>
          <a:p>
            <a:pPr marL="171450" indent="-171450">
              <a:buFont typeface="Arial" panose="020B0604020202020204" pitchFamily="34" charset="0"/>
              <a:buChar char="•"/>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endParaRPr lang="en-US" altLang="zh-TW" sz="1000" u="sng" kern="100" dirty="0">
              <a:latin typeface="Times New Roman" panose="02020603050405020304" pitchFamily="18" charset="0"/>
              <a:ea typeface="新細明體" panose="02020500000000000000" pitchFamily="18" charset="-120"/>
              <a:cs typeface="Times New Roman" panose="02020603050405020304" pitchFamily="18" charset="0"/>
            </a:endParaRPr>
          </a:p>
          <a:p>
            <a:r>
              <a:rPr lang="en-US" altLang="zh-HK" sz="1000" u="sng" dirty="0">
                <a:latin typeface="Söhne"/>
              </a:rPr>
              <a:t>In the “Broker” sheet, the cells in rows 2&amp;3, column A with the title “Broker ID” are not align with the cells in “Brokerage” sheet, row 3&amp;4, column A with the title “ID”</a:t>
            </a:r>
          </a:p>
          <a:p>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Redundant Data:</a:t>
            </a:r>
            <a:endParaRPr lang="en-US" altLang="zh-HK" sz="1000" i="0" u="sng" dirty="0">
              <a:effectLst/>
              <a:latin typeface="Söhne"/>
            </a:endParaRPr>
          </a:p>
          <a:p>
            <a:r>
              <a:rPr lang="en-US" altLang="zh-HK" sz="1000" i="0" u="sng" dirty="0">
                <a:effectLst/>
                <a:latin typeface="Söhne"/>
              </a:rPr>
              <a:t>In the "Investor Profiles" sheet, the cell in row 3, column (E) with the title "Corporation Name" should be empty as this column is for corporations only.</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Incorrect Input:</a:t>
            </a:r>
            <a:endParaRPr lang="en-US" altLang="zh-HK" sz="1000" i="0" u="sng" dirty="0">
              <a:effectLst/>
              <a:latin typeface="Söhne"/>
            </a:endParaRPr>
          </a:p>
          <a:p>
            <a:r>
              <a:rPr lang="en-US" altLang="zh-HK" sz="1000" i="0" u="sng" dirty="0">
                <a:effectLst/>
                <a:latin typeface="Söhne"/>
              </a:rPr>
              <a:t>In the "Broker" sheet, the cell in row 3, column (E) with the title "E-Mail" </a:t>
            </a:r>
            <a:r>
              <a:rPr lang="en-US" altLang="zh-HK" sz="1000" u="sng" dirty="0">
                <a:latin typeface="Söhne"/>
              </a:rPr>
              <a:t>is not an expected </a:t>
            </a:r>
            <a:r>
              <a:rPr lang="en-US" altLang="zh-HK" sz="1000" i="0" u="sng" dirty="0">
                <a:effectLst/>
                <a:latin typeface="Söhne"/>
              </a:rPr>
              <a:t>structure input.</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Questionable Data: (recommend to have a data check to </a:t>
            </a:r>
            <a:r>
              <a:rPr lang="en-US" altLang="zh-HK" sz="1000" b="1" dirty="0">
                <a:latin typeface="Söhne"/>
              </a:rPr>
              <a:t>ensure data accuracy</a:t>
            </a:r>
            <a:r>
              <a:rPr lang="en-US" altLang="zh-HK" sz="1000" b="1" i="0" dirty="0">
                <a:effectLst/>
                <a:latin typeface="Söhne"/>
              </a:rPr>
              <a:t>)</a:t>
            </a:r>
            <a:endParaRPr lang="en-US" altLang="zh-HK" sz="1000" i="0" u="sng" dirty="0">
              <a:effectLst/>
              <a:latin typeface="Söhne"/>
            </a:endParaRPr>
          </a:p>
          <a:p>
            <a:r>
              <a:rPr lang="en-US" altLang="zh-HK" sz="1000" i="0" u="sng" dirty="0">
                <a:effectLst/>
                <a:latin typeface="Söhne"/>
              </a:rPr>
              <a:t>In the "Loan Import" sheet, the cells in rows 6 and 7, column (R) with the title "Funding Date" show input from the year 1900.</a:t>
            </a:r>
          </a:p>
          <a:p>
            <a:endParaRPr lang="en-US" altLang="zh-HK" sz="1000" i="0" u="sng" dirty="0">
              <a:effectLst/>
              <a:latin typeface="Söhne"/>
            </a:endParaRPr>
          </a:p>
          <a:p>
            <a:r>
              <a:rPr lang="en-US" altLang="zh-HK" sz="1000" b="0" i="0" dirty="0">
                <a:effectLst/>
                <a:latin typeface="Söhne"/>
              </a:rPr>
              <a:t>Fixing these bits will help things run even better. If you have questions or need help, check out the import instructions and the error log I’ve attached in the email. </a:t>
            </a:r>
          </a:p>
          <a:p>
            <a:r>
              <a:rPr lang="en-US" altLang="zh-HK" sz="1000" b="0" i="0" dirty="0">
                <a:effectLst/>
                <a:latin typeface="Söhne"/>
              </a:rPr>
              <a:t>And feel free to reach out if you're unsure about anything.</a:t>
            </a:r>
          </a:p>
          <a:p>
            <a:r>
              <a:rPr lang="en-US" altLang="zh-HK" sz="1000" b="0" i="0" dirty="0">
                <a:effectLst/>
                <a:latin typeface="Söhne"/>
              </a:rPr>
              <a:t>We're here to help, and your assistance in fixing these matters will make a huge difference. Thanks for choosing us! We’re excited about working with you.</a:t>
            </a:r>
          </a:p>
          <a:p>
            <a:endParaRPr lang="en-US" altLang="zh-HK" sz="1000" b="0" i="0" dirty="0">
              <a:effectLst/>
              <a:latin typeface="Söhne"/>
            </a:endParaRPr>
          </a:p>
          <a:p>
            <a:r>
              <a:rPr lang="en-US" altLang="zh-HK" sz="1000" b="0" i="0" dirty="0">
                <a:effectLst/>
                <a:latin typeface="Söhne"/>
              </a:rPr>
              <a:t>Warmest regards,</a:t>
            </a:r>
          </a:p>
          <a:p>
            <a:r>
              <a:rPr lang="en-US" altLang="zh-TW" sz="1000" kern="100" dirty="0">
                <a:latin typeface="Söhne"/>
                <a:ea typeface="新細明體" panose="02020500000000000000" pitchFamily="18" charset="-120"/>
                <a:cs typeface="Arial" panose="020B0604020202020204" pitchFamily="34" charset="0"/>
              </a:rPr>
              <a:t>Franco Fan</a:t>
            </a:r>
          </a:p>
          <a:p>
            <a:r>
              <a:rPr lang="en-US" altLang="zh-TW" sz="1000" kern="100" dirty="0">
                <a:latin typeface="Söhne"/>
                <a:ea typeface="新細明體" panose="02020500000000000000" pitchFamily="18" charset="-120"/>
                <a:cs typeface="Arial" panose="020B0604020202020204" pitchFamily="34" charset="0"/>
              </a:rPr>
              <a:t>Business Analyst</a:t>
            </a:r>
          </a:p>
          <a:p>
            <a:r>
              <a:rPr lang="en-US" altLang="zh-TW" sz="1000" kern="100" dirty="0">
                <a:latin typeface="Söhne"/>
                <a:ea typeface="新細明體" panose="02020500000000000000" pitchFamily="18" charset="-120"/>
                <a:cs typeface="Arial" panose="020B0604020202020204" pitchFamily="34" charset="0"/>
              </a:rPr>
              <a:t>(433) 644-9367</a:t>
            </a:r>
          </a:p>
          <a:p>
            <a:r>
              <a:rPr lang="en-US" altLang="zh-TW" sz="1000" kern="100" dirty="0">
                <a:latin typeface="Söhne"/>
                <a:ea typeface="新細明體" panose="02020500000000000000" pitchFamily="18" charset="-120"/>
                <a:cs typeface="Arial" panose="020B0604020202020204" pitchFamily="34" charset="0"/>
              </a:rPr>
              <a:t>Mortgage Automator</a:t>
            </a:r>
          </a:p>
          <a:p>
            <a:r>
              <a:rPr lang="en-US" altLang="zh-TW" sz="1000" kern="100" dirty="0">
                <a:latin typeface="Söhne"/>
                <a:ea typeface="新細明體" panose="02020500000000000000" pitchFamily="18" charset="-120"/>
                <a:cs typeface="Arial" panose="020B0604020202020204" pitchFamily="34" charset="0"/>
              </a:rPr>
              <a:t>	Attachments: 1) Import instructions video, 2) Data analysis-error log</a:t>
            </a:r>
          </a:p>
          <a:p>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pic>
        <p:nvPicPr>
          <p:cNvPr id="2" name="Picture 3" descr="木桌上筆筒內的彩色鉛筆">
            <a:extLst>
              <a:ext uri="{FF2B5EF4-FFF2-40B4-BE49-F238E27FC236}">
                <a16:creationId xmlns:a16="http://schemas.microsoft.com/office/drawing/2014/main" id="{BF079029-F7B3-D016-7874-F08ACCCC0F8C}"/>
              </a:ext>
            </a:extLst>
          </p:cNvPr>
          <p:cNvPicPr>
            <a:picLocks noChangeAspect="1"/>
          </p:cNvPicPr>
          <p:nvPr/>
        </p:nvPicPr>
        <p:blipFill rotWithShape="1">
          <a:blip r:embed="rId2"/>
          <a:srcRect l="54410" r="9973" b="-2"/>
          <a:stretch/>
        </p:blipFill>
        <p:spPr>
          <a:xfrm>
            <a:off x="8618451" y="0"/>
            <a:ext cx="3659274" cy="6857999"/>
          </a:xfrm>
          <a:prstGeom prst="rect">
            <a:avLst/>
          </a:prstGeom>
        </p:spPr>
      </p:pic>
    </p:spTree>
    <p:extLst>
      <p:ext uri="{BB962C8B-B14F-4D97-AF65-F5344CB8AC3E}">
        <p14:creationId xmlns:p14="http://schemas.microsoft.com/office/powerpoint/2010/main" val="424925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1010341"/>
          </a:xfrm>
          <a:prstGeom prst="rect">
            <a:avLst/>
          </a:prstGeom>
          <a:noFill/>
        </p:spPr>
        <p:txBody>
          <a:bodyPr wrap="square">
            <a:spAutoFit/>
          </a:bodyPr>
          <a:lstStyle/>
          <a:p>
            <a:pPr>
              <a:lnSpc>
                <a:spcPct val="115000"/>
              </a:lnSpc>
              <a:spcAft>
                <a:spcPts val="800"/>
              </a:spcAft>
            </a:pP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Questions</a:t>
            </a:r>
          </a:p>
          <a:p>
            <a:pPr>
              <a:lnSpc>
                <a:spcPct val="115000"/>
              </a:lnSpc>
              <a:spcAft>
                <a:spcPts val="800"/>
              </a:spcAft>
            </a:pPr>
            <a:r>
              <a:rPr lang="en-US" altLang="zh-TW" sz="2400" b="1" kern="100" dirty="0">
                <a:latin typeface="Times New Roman" panose="02020603050405020304" pitchFamily="18" charset="0"/>
                <a:ea typeface="新細明體" panose="02020500000000000000" pitchFamily="18" charset="-120"/>
                <a:cs typeface="Times New Roman" panose="02020603050405020304" pitchFamily="18" charset="0"/>
              </a:rPr>
              <a:t>Q1	</a:t>
            </a:r>
            <a:r>
              <a:rPr lang="en-US" altLang="zh-TW" sz="2400" kern="100" dirty="0">
                <a:solidFill>
                  <a:srgbClr val="7030A0"/>
                </a:solidFill>
                <a:latin typeface="Times New Roman" panose="02020603050405020304" pitchFamily="18" charset="0"/>
                <a:ea typeface="新細明體" panose="02020500000000000000" pitchFamily="18" charset="-120"/>
                <a:cs typeface="Times New Roman" panose="02020603050405020304" pitchFamily="18" charset="0"/>
                <a:hlinkClick r:id="rId2">
                  <a:extLst>
                    <a:ext uri="{A12FA001-AC4F-418D-AE19-62706E023703}">
                      <ahyp:hlinkClr xmlns:ahyp="http://schemas.microsoft.com/office/drawing/2018/hyperlinkcolor" val="tx"/>
                    </a:ext>
                  </a:extLst>
                </a:hlinkClick>
              </a:rPr>
              <a:t>https://youtu.be/LAIgBfzyVIA</a:t>
            </a:r>
            <a:endParaRPr lang="en-US" altLang="zh-TW" sz="2400" kern="100" dirty="0">
              <a:solidFill>
                <a:srgbClr val="7030A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文字方塊 1">
            <a:extLst>
              <a:ext uri="{FF2B5EF4-FFF2-40B4-BE49-F238E27FC236}">
                <a16:creationId xmlns:a16="http://schemas.microsoft.com/office/drawing/2014/main" id="{63AD5828-4B69-B41D-6A44-53F28AC70481}"/>
              </a:ext>
            </a:extLst>
          </p:cNvPr>
          <p:cNvSpPr txBox="1"/>
          <p:nvPr/>
        </p:nvSpPr>
        <p:spPr>
          <a:xfrm>
            <a:off x="1" y="1321805"/>
            <a:ext cx="12191999" cy="5165325"/>
          </a:xfrm>
          <a:prstGeom prst="rect">
            <a:avLst/>
          </a:prstGeom>
          <a:noFill/>
        </p:spPr>
        <p:txBody>
          <a:bodyPr wrap="square">
            <a:spAutoFit/>
          </a:bodyPr>
          <a:lstStyle/>
          <a:p>
            <a:pPr>
              <a:lnSpc>
                <a:spcPct val="115000"/>
              </a:lnSpc>
              <a:spcAft>
                <a:spcPts val="800"/>
              </a:spcAft>
            </a:pPr>
            <a:r>
              <a:rPr lang="en-US"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rPr>
              <a:t>A few years ago, I held a senior position in the busiest bank in the city, armed with experience and client resources that laid the foundation for a successful career. I was always driven to do more, pushing myself to ascend the career ladder swiftly. Then, Covid-19 arrived, reshaping the dynamics of how banks operated, including my role. My performance suffered, mirroring the challenges faced by the entire industry.</a:t>
            </a:r>
            <a:endParaRPr lang="zh-TW"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rPr>
              <a:t>Faced with this challenge, I had two options. Colleagues advised patience, urging me to wait for industry changes: 'The situation will improve; you just need to be patient – that's how it works.' Alternatively, I could seize the opportunity to embrace technology, restarting my career from the beginning. I chose the challenging path, prioritizing skill development to ensure adaptability in our ever-changing world.</a:t>
            </a:r>
            <a:endParaRPr lang="zh-TW"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rPr>
              <a:t>Returning to school, I immersed myself in learning, acquiring skills essential for future career challenges. A few years later, I re-entered the industry, working on projects I loved, and my career path became even better than before. Often, we overthink, held back by our comfort zones, losing the passion to challenge ourselves in learning and long-term development. Having the courage to act and take risks is essential for growth.</a:t>
            </a:r>
            <a:endParaRPr lang="zh-TW"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600" kern="100" dirty="0">
                <a:effectLst/>
                <a:latin typeface="Times New Roman" panose="02020603050405020304" pitchFamily="18" charset="0"/>
                <a:ea typeface="新細明體" panose="02020500000000000000" pitchFamily="18" charset="-120"/>
                <a:cs typeface="Times New Roman" panose="02020603050405020304" pitchFamily="18" charset="0"/>
              </a:rPr>
              <a:t>In challenging situations, focusing on a singular target, maintaining faith, and having the will to overcome obstacles lead to success. It's just a matter of time until we achieve our goal. Consistency will help us in achieving our goal.</a:t>
            </a:r>
            <a:endParaRPr lang="en-US" altLang="zh-TW" sz="16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2400" b="1"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93234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1010341"/>
          </a:xfrm>
          <a:prstGeom prst="rect">
            <a:avLst/>
          </a:prstGeom>
          <a:noFill/>
        </p:spPr>
        <p:txBody>
          <a:bodyPr wrap="square">
            <a:spAutoFit/>
          </a:bodyPr>
          <a:lstStyle/>
          <a:p>
            <a:pPr>
              <a:lnSpc>
                <a:spcPct val="115000"/>
              </a:lnSpc>
              <a:spcAft>
                <a:spcPts val="800"/>
              </a:spcAft>
            </a:pP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Questions</a:t>
            </a:r>
          </a:p>
          <a:p>
            <a:pPr>
              <a:lnSpc>
                <a:spcPct val="115000"/>
              </a:lnSpc>
              <a:spcAft>
                <a:spcPts val="800"/>
              </a:spcAft>
            </a:pPr>
            <a:r>
              <a:rPr lang="en-US" altLang="zh-TW" sz="2400" b="1" kern="100" dirty="0">
                <a:latin typeface="Times New Roman" panose="02020603050405020304" pitchFamily="18" charset="0"/>
                <a:ea typeface="新細明體" panose="02020500000000000000" pitchFamily="18" charset="-120"/>
                <a:cs typeface="Times New Roman" panose="02020603050405020304" pitchFamily="18" charset="0"/>
              </a:rPr>
              <a:t>Q2	</a:t>
            </a:r>
            <a:r>
              <a:rPr lang="en-US" altLang="zh-TW" sz="2400" kern="100" dirty="0">
                <a:solidFill>
                  <a:srgbClr val="7030A0"/>
                </a:solidFill>
                <a:latin typeface="Times New Roman" panose="02020603050405020304" pitchFamily="18" charset="0"/>
                <a:ea typeface="新細明體" panose="02020500000000000000" pitchFamily="18" charset="-120"/>
                <a:cs typeface="Times New Roman" panose="02020603050405020304" pitchFamily="18" charset="0"/>
                <a:hlinkClick r:id="rId2">
                  <a:extLst>
                    <a:ext uri="{A12FA001-AC4F-418D-AE19-62706E023703}">
                      <ahyp:hlinkClr xmlns:ahyp="http://schemas.microsoft.com/office/drawing/2018/hyperlinkcolor" val="tx"/>
                    </a:ext>
                  </a:extLst>
                </a:hlinkClick>
              </a:rPr>
              <a:t>https://youtu.be/VkALwrj2gW</a:t>
            </a:r>
            <a:endParaRPr lang="en-US" altLang="zh-TW" sz="1200" kern="100" dirty="0">
              <a:solidFill>
                <a:srgbClr val="7030A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 name="文字方塊 2">
            <a:extLst>
              <a:ext uri="{FF2B5EF4-FFF2-40B4-BE49-F238E27FC236}">
                <a16:creationId xmlns:a16="http://schemas.microsoft.com/office/drawing/2014/main" id="{888395DD-1F30-9ADE-0672-4442281C9C4E}"/>
              </a:ext>
            </a:extLst>
          </p:cNvPr>
          <p:cNvSpPr txBox="1"/>
          <p:nvPr/>
        </p:nvSpPr>
        <p:spPr>
          <a:xfrm>
            <a:off x="0" y="1240325"/>
            <a:ext cx="12191999" cy="5147756"/>
          </a:xfrm>
          <a:prstGeom prst="rect">
            <a:avLst/>
          </a:prstGeom>
          <a:noFill/>
        </p:spPr>
        <p:txBody>
          <a:bodyPr wrap="square">
            <a:spAutoFit/>
          </a:bodyPr>
          <a:lstStyle/>
          <a:p>
            <a:pPr>
              <a:lnSpc>
                <a:spcPct val="115000"/>
              </a:lnSpc>
              <a:spcAft>
                <a:spcPts val="800"/>
              </a:spcAft>
            </a:pPr>
            <a:r>
              <a:rPr lang="en-US" altLang="zh-HK" sz="1400" kern="100" dirty="0">
                <a:solidFill>
                  <a:srgbClr val="0F0F0F"/>
                </a:solidFill>
                <a:effectLst/>
                <a:latin typeface="Times New Roman" panose="02020603050405020304" pitchFamily="18" charset="0"/>
                <a:ea typeface="新細明體" panose="02020500000000000000" pitchFamily="18" charset="-120"/>
                <a:cs typeface="Times New Roman" panose="02020603050405020304" pitchFamily="18" charset="0"/>
              </a:rPr>
              <a:t>I still remember the time when I first started working as a business analyst in the tech industry. During that period, my team was focused on developing digital solutions to facilitate our company's transformation from traditional lending business. Our objective was to launch our digital products within a specified timeline. Initially, everything went smoothly, and we were hitting every milestone. Suddenly, several colleagues decided to leave the company, creating a shortage of developers, project managers, and quality assurance personnel. </a:t>
            </a:r>
            <a:endParaRPr lang="zh-TW"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400" kern="100" dirty="0">
                <a:solidFill>
                  <a:srgbClr val="0F0F0F"/>
                </a:solidFill>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400" kern="100" dirty="0">
                <a:solidFill>
                  <a:srgbClr val="0F0F0F"/>
                </a:solidFill>
                <a:effectLst/>
                <a:latin typeface="Times New Roman" panose="02020603050405020304" pitchFamily="18" charset="0"/>
                <a:ea typeface="新細明體" panose="02020500000000000000" pitchFamily="18" charset="-120"/>
                <a:cs typeface="Times New Roman" panose="02020603050405020304" pitchFamily="18" charset="0"/>
              </a:rPr>
              <a:t>Despite our efforts to revise the project plan and reduce the project scope to meet tight deadlines, challenges persisted. I took on additional tasks in quality assurance, and our project team effectively divided the project manager's responsibilities, sharing the workload. However, a few more developers left the company without notice, resulting in a one-week delay in project deliverables. While it was undoubtedly a setback, I gained valuable insights and am confident that I could handle a similar situation better in the future. </a:t>
            </a:r>
            <a:endParaRPr lang="zh-TW"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400" kern="100" dirty="0">
                <a:solidFill>
                  <a:srgbClr val="0F0F0F"/>
                </a:solidFill>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400" kern="100" dirty="0">
                <a:solidFill>
                  <a:srgbClr val="0F0F0F"/>
                </a:solidFill>
                <a:effectLst/>
                <a:latin typeface="Times New Roman" panose="02020603050405020304" pitchFamily="18" charset="0"/>
                <a:ea typeface="新細明體" panose="02020500000000000000" pitchFamily="18" charset="-120"/>
                <a:cs typeface="Times New Roman" panose="02020603050405020304" pitchFamily="18" charset="0"/>
              </a:rPr>
              <a:t>This experience prompted me to reconsider our approach when we first learned that someone was planning to leave. Building a more connected team relationship could enhance our stability and enable us to manage risks more effectively. If given the opportunity again, I would discuss with the team to plan for a further breakdown of deliverables and seek human resources support. </a:t>
            </a:r>
            <a:endParaRPr lang="zh-TW"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400" kern="100" dirty="0">
                <a:solidFill>
                  <a:srgbClr val="0F0F0F"/>
                </a:solidFill>
                <a:effectLst/>
                <a:latin typeface="Times New Roman" panose="02020603050405020304" pitchFamily="18" charset="0"/>
                <a:ea typeface="新細明體" panose="02020500000000000000" pitchFamily="18" charset="-120"/>
                <a:cs typeface="Times New Roman" panose="02020603050405020304" pitchFamily="18" charset="0"/>
              </a:rPr>
              <a:t> </a:t>
            </a:r>
            <a:endParaRPr lang="zh-TW"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HK" sz="1400" kern="100" dirty="0">
                <a:solidFill>
                  <a:srgbClr val="0F0F0F"/>
                </a:solidFill>
                <a:effectLst/>
                <a:latin typeface="Times New Roman" panose="02020603050405020304" pitchFamily="18" charset="0"/>
                <a:ea typeface="新細明體" panose="02020500000000000000" pitchFamily="18" charset="-120"/>
                <a:cs typeface="Times New Roman" panose="02020603050405020304" pitchFamily="18" charset="0"/>
              </a:rPr>
              <a:t>This incident made me realize the paramount importance of collaboration within a team in the industry to deliver quality output. It's always a team effort rather than an individual battle. Consequently, I shifted my focus towards building relationships with my coworkers rather than solely strengthening my personal skills. This shift has rewarded me with friendships and a harmonious working environment. Collaboration plays a crucial role in personal growth as we learn from each other and generate greater output.</a:t>
            </a:r>
            <a:endParaRPr lang="en-US" altLang="zh-TW" sz="1400" b="1"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13631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1537665"/>
          </a:xfrm>
          <a:prstGeom prst="rect">
            <a:avLst/>
          </a:prstGeom>
          <a:noFill/>
        </p:spPr>
        <p:txBody>
          <a:bodyPr wrap="square">
            <a:spAutoFit/>
          </a:bodyPr>
          <a:lstStyle/>
          <a:p>
            <a:pPr>
              <a:lnSpc>
                <a:spcPct val="115000"/>
              </a:lnSpc>
              <a:spcAft>
                <a:spcPts val="800"/>
              </a:spcAft>
            </a:pP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Questions</a:t>
            </a:r>
          </a:p>
          <a:p>
            <a:pPr>
              <a:lnSpc>
                <a:spcPct val="115000"/>
              </a:lnSpc>
              <a:spcAft>
                <a:spcPts val="800"/>
              </a:spcAft>
            </a:pPr>
            <a:r>
              <a:rPr lang="en-US" altLang="zh-TW" sz="2400" b="1" kern="100" dirty="0">
                <a:latin typeface="Times New Roman" panose="02020603050405020304" pitchFamily="18" charset="0"/>
                <a:ea typeface="新細明體" panose="02020500000000000000" pitchFamily="18" charset="-120"/>
                <a:cs typeface="Times New Roman" panose="02020603050405020304" pitchFamily="18" charset="0"/>
              </a:rPr>
              <a:t>Q3	</a:t>
            </a:r>
            <a:r>
              <a:rPr lang="en-US" altLang="zh-TW" sz="2400" kern="100" dirty="0">
                <a:solidFill>
                  <a:srgbClr val="7030A0"/>
                </a:solidFill>
                <a:latin typeface="Times New Roman" panose="02020603050405020304" pitchFamily="18" charset="0"/>
                <a:ea typeface="新細明體" panose="02020500000000000000" pitchFamily="18" charset="-120"/>
                <a:cs typeface="Times New Roman" panose="02020603050405020304" pitchFamily="18" charset="0"/>
                <a:hlinkClick r:id="rId2">
                  <a:extLst>
                    <a:ext uri="{A12FA001-AC4F-418D-AE19-62706E023703}">
                      <ahyp:hlinkClr xmlns:ahyp="http://schemas.microsoft.com/office/drawing/2018/hyperlinkcolor" val="tx"/>
                    </a:ext>
                  </a:extLst>
                </a:hlinkClick>
              </a:rPr>
              <a:t>https://youtu.be/pSDrNxTWu1c</a:t>
            </a:r>
            <a:endParaRPr lang="en-US" altLang="zh-TW" sz="2400" kern="100" dirty="0">
              <a:solidFill>
                <a:srgbClr val="7030A0"/>
              </a:solidFill>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2400" b="1"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83AAFD97-192E-A178-1E3C-CA3BF066D323}"/>
              </a:ext>
            </a:extLst>
          </p:cNvPr>
          <p:cNvSpPr txBox="1"/>
          <p:nvPr/>
        </p:nvSpPr>
        <p:spPr>
          <a:xfrm>
            <a:off x="0" y="1231271"/>
            <a:ext cx="12191999" cy="5081263"/>
          </a:xfrm>
          <a:prstGeom prst="rect">
            <a:avLst/>
          </a:prstGeom>
          <a:noFill/>
        </p:spPr>
        <p:txBody>
          <a:bodyPr wrap="square">
            <a:spAutoFit/>
          </a:bodyPr>
          <a:lstStyle/>
          <a:p>
            <a:pPr>
              <a:spcBef>
                <a:spcPts val="1500"/>
              </a:spcBef>
              <a:spcAft>
                <a:spcPts val="1500"/>
              </a:spcAft>
            </a:pPr>
            <a:r>
              <a:rPr lang="en-US" altLang="zh-HK" sz="1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As a practitioner in the technology industry, meeting deadlines is always the top priority in my work. Based on my experience, business opportunities are time-sensitive. The first product usually has a significant advantage in market competition, even when a better product is launched right after it. For example, ChatGPT rapidly took over the market when it was first launched. People became obsessed with it, consumer behavior stuck with it, and it easily became an iconic product. After that, subsequent products had a hard time competing with ChatGPT as consumer habits had already been established.</a:t>
            </a:r>
            <a:endParaRPr lang="zh-TW" altLang="zh-HK"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500"/>
              </a:spcBef>
              <a:spcAft>
                <a:spcPts val="1500"/>
              </a:spcAft>
            </a:pPr>
            <a:r>
              <a:rPr lang="en-US" altLang="zh-HK" sz="1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The same principle applies to software development. Project and delivery schedules are critical for a product in the ever-changing market. Deadlines are solid and objective, meaning the same thing for everybody. On the other hand, quality is more subjective. People could have different opinions on the quality of the same product, depending on their perspective and expectations. In project consideration, it is preferable to build a product with the consensus of most stakeholders. Focusing on meeting deadlines is thus more reasonable to fulfill expectations when compared to prioritizing quality.</a:t>
            </a:r>
            <a:endParaRPr lang="zh-TW" altLang="zh-HK"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500"/>
              </a:spcBef>
              <a:spcAft>
                <a:spcPts val="1500"/>
              </a:spcAft>
            </a:pPr>
            <a:r>
              <a:rPr lang="en-US" altLang="zh-HK" sz="1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To be more specific, let’s consider an example of how a project is executed: project managers set up project scope with prioritization, tasks are broken down into hourly efforts, features with lower priority are moved to later phases of deliverables, and a launch plan is constructed based on stakeholder agreement. This process is effective in ensuring that the product output follows a planned timeline, and quality control is taken care of by software testing.</a:t>
            </a:r>
            <a:endParaRPr lang="zh-TW" altLang="zh-HK"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500"/>
              </a:spcBef>
            </a:pPr>
            <a:r>
              <a:rPr lang="en-US" altLang="zh-HK" sz="1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What if the project team chooses quality over schedule? Let’s say the project team decided to launch the product only when the quality standard gets perfect. The project team invested most of their effort in quality testing and implemented a comprehensive testing plan with enhanced standards for launchable products. This could result in either a human resources gap or a timeline extension. Both scenarios increase the budget, negatively affecting the overall project value.</a:t>
            </a:r>
            <a:endParaRPr lang="zh-TW" altLang="zh-HK"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500"/>
              </a:spcBef>
            </a:pPr>
            <a:r>
              <a:rPr lang="en-US" altLang="zh-HK" sz="1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In conclusion, meeting deadlines is more important to me as the overall project value is counting on it. Timing is critical for business and will always be my priority in project tasks handling.</a:t>
            </a:r>
            <a:endParaRPr lang="en-US" altLang="zh-TW" sz="1400" b="1"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200" b="1"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43366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Role in Lending business</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137665" y="1218465"/>
            <a:ext cx="8395061" cy="46682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Times New Roman" panose="02020603050405020304" pitchFamily="18" charset="0"/>
              </a:rPr>
              <a:t>Define roles within simplified workflow</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Borrower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(And potential clients)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Operator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(Case operations includes customer servicing, technical support roles)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(Evaluating cases, assessing creditworthiness,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analyzing financial documents, loan approval decision maker)</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Service Provider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partners for completing the workflow, such as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ID verification solution vendor, Credit Reporting Agencies)</a:t>
            </a:r>
          </a:p>
        </p:txBody>
      </p:sp>
    </p:spTree>
    <p:extLst>
      <p:ext uri="{BB962C8B-B14F-4D97-AF65-F5344CB8AC3E}">
        <p14:creationId xmlns:p14="http://schemas.microsoft.com/office/powerpoint/2010/main" val="171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Borrower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	List</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top</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wishes and rationale as client</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Anytime everywhere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 - Accessible by their own device and easy to use by everybody</a:t>
            </a:r>
            <a:endPar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fficient - Workflow process are efficient, Simple user interface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redictable - Ability to predict loan schedule, repayment information before application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S</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ecured - Capable in information protection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Accessibility - Round-the-clock accessibility</a:t>
            </a:r>
            <a:endPar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Informative - Ability to provide detailed loan information and deliver notification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Customized service - Adaptability for customized user experience (e.g. notification channel, payment method) </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Progress update - Ability for real-time update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Payment reminder - Reliable in scheduled reminder to avoid penalties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Device friendly - Accessibility for any devices (e.g. Mobile, Windows/ Mac, </a:t>
            </a:r>
            <a:r>
              <a:rPr lang="en-US" altLang="zh-HK" sz="1400" kern="100" dirty="0" err="1">
                <a:latin typeface="Times New Roman" panose="02020603050405020304" pitchFamily="18" charset="0"/>
                <a:ea typeface="新細明體" panose="02020500000000000000" pitchFamily="18" charset="-120"/>
                <a:cs typeface="Times New Roman" panose="02020603050405020304" pitchFamily="18" charset="0"/>
              </a:rPr>
              <a:t>IPad</a:t>
            </a: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671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Lender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	List top 10 wishes and rationale as business owner</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Compliance - Adaptability for regulatory standards to avoid operational risk (fines, license cancellation)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Standardize - Universal workflow design for diverse products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Business Intelligence - Capability in business analytics (client value, operational KPIs, product trend)</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Easy-to-use - Accessible for everybody</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Authorization - Ability in setting customized authorization level between users to facilitate business use cases</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Automation - Ability in automated risk monitoring, KPIs tracking, notifications </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Exceptional handling </a:t>
            </a: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 Adaptability in manual intervention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Secured - Reliability in information protection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Communication - Ability to facilitate users communication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Editable - Flexibility to facilitate adjustment in product information, client profiles, promotion materials</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8855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26125" y="0"/>
            <a:ext cx="12437107" cy="104361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rPr>
              <a:t>Q1Task1 V</a:t>
            </a:r>
            <a:r>
              <a:rPr lang="en-US" altLang="zh-HK" sz="2800" dirty="0">
                <a:latin typeface="Times New Roman" panose="02020603050405020304" pitchFamily="18" charset="0"/>
                <a:cs typeface="Times New Roman" panose="02020603050405020304" pitchFamily="18" charset="0"/>
              </a:rPr>
              <a:t>arious interactions (for both borrower and lender) and key characteristics of portal to facilitate good experience </a:t>
            </a:r>
            <a:endPar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7084" y="1244785"/>
            <a:ext cx="5915364" cy="357880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Various interactions:</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Anytime everywhere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fficient </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redictable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High availability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Informative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Customized service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Progress update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Reminder for payment</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Device friendly</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DAC4033A-357D-7973-89CE-7E7B7CFBA720}"/>
              </a:ext>
            </a:extLst>
          </p:cNvPr>
          <p:cNvSpPr txBox="1"/>
          <p:nvPr/>
        </p:nvSpPr>
        <p:spPr>
          <a:xfrm>
            <a:off x="2677251" y="1386362"/>
            <a:ext cx="3243715" cy="3437223"/>
          </a:xfrm>
          <a:prstGeom prst="rect">
            <a:avLst/>
          </a:prstGeom>
          <a:noFill/>
        </p:spPr>
        <p:txBody>
          <a:bodyPr wrap="square">
            <a:spAutoFit/>
          </a:bodyPr>
          <a:lstStyle/>
          <a:p>
            <a:pPr>
              <a:lnSpc>
                <a:spcPct val="115000"/>
              </a:lnSpc>
              <a:spcAft>
                <a:spcPts val="800"/>
              </a:spcAft>
            </a:pPr>
            <a:endParaRPr lang="en-US" altLang="zh-TW" sz="1200" strike="sngStrike"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Compliance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Standardize</a:t>
            </a:r>
            <a:endPar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Business Intelligence</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Easy-to-use</a:t>
            </a: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Authorization</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Automation</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Exceptional capability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Secured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Communication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Editable</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BC934E64-B2E3-38D2-E35F-1494A7848468}"/>
              </a:ext>
            </a:extLst>
          </p:cNvPr>
          <p:cNvSpPr txBox="1"/>
          <p:nvPr/>
        </p:nvSpPr>
        <p:spPr>
          <a:xfrm>
            <a:off x="6096000" y="1264452"/>
            <a:ext cx="5412509" cy="515359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2000" b="1"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Characteristics: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Reliable, high availability system architecture </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User-friendly interface, efficient workflow design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Progress bar to show application status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Secured in information protection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Business analytic service for borrower and lender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Payment reminder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Responsive web application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Adaptability in regulatory adjustment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Universal design to fit 3 types of loan product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Ability for different user authorization level</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Process automation for enhanced efficiency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Manual intervention possibility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Chat functions between users</a:t>
            </a:r>
          </a:p>
          <a:p>
            <a:pPr marL="171450" indent="-171450">
              <a:lnSpc>
                <a:spcPct val="115000"/>
              </a:lnSpc>
              <a:spcAft>
                <a:spcPts val="800"/>
              </a:spcAft>
              <a:buFont typeface="Arial" panose="020B0604020202020204" pitchFamily="34" charset="0"/>
              <a:buChar char="•"/>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
        <p:nvSpPr>
          <p:cNvPr id="13" name="文字方塊 12">
            <a:extLst>
              <a:ext uri="{FF2B5EF4-FFF2-40B4-BE49-F238E27FC236}">
                <a16:creationId xmlns:a16="http://schemas.microsoft.com/office/drawing/2014/main" id="{87B110CF-BE6B-328A-6E50-3B1085EA9F38}"/>
              </a:ext>
            </a:extLst>
          </p:cNvPr>
          <p:cNvSpPr txBox="1"/>
          <p:nvPr/>
        </p:nvSpPr>
        <p:spPr>
          <a:xfrm>
            <a:off x="0" y="6180095"/>
            <a:ext cx="10972802" cy="917559"/>
          </a:xfrm>
          <a:prstGeom prst="rect">
            <a:avLst/>
          </a:prstGeom>
          <a:noFill/>
        </p:spPr>
        <p:txBody>
          <a:bodyPr wrap="square">
            <a:spAutoFit/>
          </a:bodyPr>
          <a:lstStyle/>
          <a:p>
            <a:pPr>
              <a:lnSpc>
                <a:spcPct val="115000"/>
              </a:lnSpc>
              <a:spcAft>
                <a:spcPts val="800"/>
              </a:spcAft>
            </a:pP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Revisit to the list after completion of workflow/ use case diagram to ensure every essential characteristics are captured.</a:t>
            </a:r>
          </a:p>
          <a:p>
            <a:pPr>
              <a:lnSpc>
                <a:spcPct val="115000"/>
              </a:lnSpc>
              <a:spcAft>
                <a:spcPts val="800"/>
              </a:spcAft>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(added after diagram is completed): </a:t>
            </a: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Database Recovery, Connectivity to external vendor </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(these are crucial for operation efficiency, should be count into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Characteristics)</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 </a:t>
            </a: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4144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Functional Use Case Diagram</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395061" y="4685162"/>
            <a:ext cx="3796939" cy="144776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 3 main roles in loan processing (simplified)</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admin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involves in case processing excluding approval.</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acts as independent risk gatekeeper, focusing on Loan decisioning. </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Service Provider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(external vendor) facilitating the workflow (Electronic ID verification/ Credit rating service provider)</a:t>
            </a:r>
          </a:p>
        </p:txBody>
      </p:sp>
      <p:graphicFrame>
        <p:nvGraphicFramePr>
          <p:cNvPr id="9" name="表格 8">
            <a:extLst>
              <a:ext uri="{FF2B5EF4-FFF2-40B4-BE49-F238E27FC236}">
                <a16:creationId xmlns:a16="http://schemas.microsoft.com/office/drawing/2014/main" id="{2C0F19C2-78CB-4FE7-1BEF-6CB7A09A82BA}"/>
              </a:ext>
            </a:extLst>
          </p:cNvPr>
          <p:cNvGraphicFramePr>
            <a:graphicFrameLocks noGrp="1"/>
          </p:cNvGraphicFramePr>
          <p:nvPr>
            <p:extLst>
              <p:ext uri="{D42A27DB-BD31-4B8C-83A1-F6EECF244321}">
                <p14:modId xmlns:p14="http://schemas.microsoft.com/office/powerpoint/2010/main" val="2895881194"/>
              </p:ext>
            </p:extLst>
          </p:nvPr>
        </p:nvGraphicFramePr>
        <p:xfrm>
          <a:off x="8516743" y="161162"/>
          <a:ext cx="2718607" cy="4524012"/>
        </p:xfrm>
        <a:graphic>
          <a:graphicData uri="http://schemas.openxmlformats.org/drawingml/2006/table">
            <a:tbl>
              <a:tblPr>
                <a:tableStyleId>{5C22544A-7EE6-4342-B048-85BDC9FD1C3A}</a:tableStyleId>
              </a:tblPr>
              <a:tblGrid>
                <a:gridCol w="2718607">
                  <a:extLst>
                    <a:ext uri="{9D8B030D-6E8A-4147-A177-3AD203B41FA5}">
                      <a16:colId xmlns:a16="http://schemas.microsoft.com/office/drawing/2014/main" val="3903500372"/>
                    </a:ext>
                  </a:extLst>
                </a:gridCol>
              </a:tblGrid>
              <a:tr h="167556">
                <a:tc>
                  <a:txBody>
                    <a:bodyPr/>
                    <a:lstStyle/>
                    <a:p>
                      <a:pPr algn="l" fontAlgn="ctr"/>
                      <a:r>
                        <a:rPr lang="en-US" sz="800" u="none" strike="noStrike">
                          <a:effectLst/>
                        </a:rPr>
                        <a:t>Borrower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267392542"/>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872533362"/>
                  </a:ext>
                </a:extLst>
              </a:tr>
              <a:tr h="167556">
                <a:tc>
                  <a:txBody>
                    <a:bodyPr/>
                    <a:lstStyle/>
                    <a:p>
                      <a:pPr algn="l" fontAlgn="ctr"/>
                      <a:r>
                        <a:rPr lang="en-US" sz="800" u="none" strike="noStrike">
                          <a:effectLst/>
                        </a:rPr>
                        <a:t>compile application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85773811"/>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80540822"/>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68533613"/>
                  </a:ext>
                </a:extLst>
              </a:tr>
              <a:tr h="167556">
                <a:tc>
                  <a:txBody>
                    <a:bodyPr/>
                    <a:lstStyle/>
                    <a:p>
                      <a:pPr algn="l" fontAlgn="ctr"/>
                      <a:r>
                        <a:rPr lang="en-US" sz="800" u="none" strike="noStrike">
                          <a:effectLst/>
                        </a:rPr>
                        <a:t>notification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04829081"/>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756514592"/>
                  </a:ext>
                </a:extLst>
              </a:tr>
              <a:tr h="167556">
                <a:tc>
                  <a:txBody>
                    <a:bodyPr/>
                    <a:lstStyle/>
                    <a:p>
                      <a:pPr algn="l" fontAlgn="ctr"/>
                      <a:r>
                        <a:rPr lang="en-US" sz="800" u="none" strike="noStrike">
                          <a:effectLst/>
                        </a:rPr>
                        <a:t>document upload</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17434947"/>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99764432"/>
                  </a:ext>
                </a:extLst>
              </a:tr>
              <a:tr h="167556">
                <a:tc>
                  <a:txBody>
                    <a:bodyPr/>
                    <a:lstStyle/>
                    <a:p>
                      <a:pPr algn="l" fontAlgn="ctr"/>
                      <a:r>
                        <a:rPr lang="en-US" sz="800" u="none" strike="noStrike">
                          <a:effectLst/>
                        </a:rPr>
                        <a:t>Loan admin</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526684134"/>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64422913"/>
                  </a:ext>
                </a:extLst>
              </a:tr>
              <a:tr h="167556">
                <a:tc>
                  <a:txBody>
                    <a:bodyPr/>
                    <a:lstStyle/>
                    <a:p>
                      <a:pPr algn="l" fontAlgn="ctr"/>
                      <a:r>
                        <a:rPr lang="en-US" sz="800" u="none" strike="noStrike" dirty="0">
                          <a:effectLst/>
                        </a:rPr>
                        <a:t>compile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202843685"/>
                  </a:ext>
                </a:extLst>
              </a:tr>
              <a:tr h="167556">
                <a:tc>
                  <a:txBody>
                    <a:bodyPr/>
                    <a:lstStyle/>
                    <a:p>
                      <a:pPr algn="l" fontAlgn="ctr"/>
                      <a:r>
                        <a:rPr lang="en-US" sz="800" u="none" strike="noStrike" dirty="0">
                          <a:effectLst/>
                        </a:rPr>
                        <a:t>verify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61420637"/>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84955886"/>
                  </a:ext>
                </a:extLst>
              </a:tr>
              <a:tr h="167556">
                <a:tc>
                  <a:txBody>
                    <a:bodyPr/>
                    <a:lstStyle/>
                    <a:p>
                      <a:pPr algn="l" fontAlgn="ctr"/>
                      <a:r>
                        <a:rPr lang="en-US" sz="800" u="none" strike="noStrike" dirty="0">
                          <a:effectLst/>
                        </a:rPr>
                        <a:t>notification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809911587"/>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479226671"/>
                  </a:ext>
                </a:extLst>
              </a:tr>
              <a:tr h="167556">
                <a:tc>
                  <a:txBody>
                    <a:bodyPr/>
                    <a:lstStyle/>
                    <a:p>
                      <a:pPr algn="l" fontAlgn="ctr"/>
                      <a:r>
                        <a:rPr lang="en-US" sz="800" u="none" strike="noStrike" dirty="0">
                          <a:effectLst/>
                        </a:rPr>
                        <a:t>user management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603128"/>
                  </a:ext>
                </a:extLst>
              </a:tr>
              <a:tr h="167556">
                <a:tc>
                  <a:txBody>
                    <a:bodyPr/>
                    <a:lstStyle/>
                    <a:p>
                      <a:pPr algn="l" fontAlgn="ctr"/>
                      <a:r>
                        <a:rPr lang="en-US" sz="800" u="none" strike="noStrike" dirty="0">
                          <a:effectLst/>
                        </a:rPr>
                        <a:t>document upload</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62748699"/>
                  </a:ext>
                </a:extLst>
              </a:tr>
              <a:tr h="167556">
                <a:tc>
                  <a:txBody>
                    <a:bodyPr/>
                    <a:lstStyle/>
                    <a:p>
                      <a:pPr algn="l" fontAlgn="ctr"/>
                      <a:endParaRPr lang="zh-HK"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7002275"/>
                  </a:ext>
                </a:extLst>
              </a:tr>
              <a:tr h="167556">
                <a:tc>
                  <a:txBody>
                    <a:bodyPr/>
                    <a:lstStyle/>
                    <a:p>
                      <a:pPr algn="l" fontAlgn="ctr"/>
                      <a:r>
                        <a:rPr lang="en-US" sz="800" u="none" strike="noStrike" dirty="0">
                          <a:effectLst/>
                        </a:rPr>
                        <a:t>Loan approver</a:t>
                      </a:r>
                      <a:endParaRPr lang="en-US" sz="8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14872754"/>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777847294"/>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793281208"/>
                  </a:ext>
                </a:extLst>
              </a:tr>
              <a:tr h="167556">
                <a:tc>
                  <a:txBody>
                    <a:bodyPr/>
                    <a:lstStyle/>
                    <a:p>
                      <a:pPr algn="l" fontAlgn="ctr"/>
                      <a:r>
                        <a:rPr lang="en-US" sz="800" u="none" strike="noStrike">
                          <a:effectLst/>
                        </a:rPr>
                        <a:t>credit 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341141818"/>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96881815"/>
                  </a:ext>
                </a:extLst>
              </a:tr>
              <a:tr h="167556">
                <a:tc>
                  <a:txBody>
                    <a:bodyPr/>
                    <a:lstStyle/>
                    <a:p>
                      <a:pPr algn="l" fontAlgn="ctr"/>
                      <a:r>
                        <a:rPr lang="en-US" sz="800" u="none" strike="noStrike">
                          <a:effectLst/>
                        </a:rPr>
                        <a:t>Service Provider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01603176"/>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13420660"/>
                  </a:ext>
                </a:extLst>
              </a:tr>
              <a:tr h="167556">
                <a:tc>
                  <a:txBody>
                    <a:bodyPr/>
                    <a:lstStyle/>
                    <a:p>
                      <a:pPr algn="l" fontAlgn="ctr"/>
                      <a:r>
                        <a:rPr lang="en-US" sz="800" u="none" strike="noStrike" dirty="0">
                          <a:effectLst/>
                        </a:rPr>
                        <a:t>Credit report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44520759"/>
                  </a:ext>
                </a:extLst>
              </a:tr>
            </a:tbl>
          </a:graphicData>
        </a:graphic>
      </p:graphicFrame>
      <p:pic>
        <p:nvPicPr>
          <p:cNvPr id="11" name="圖片 10" descr="一張含有 文字, 筆跡, 紙張, 紙製品 的圖片&#10;&#10;自動產生的描述">
            <a:extLst>
              <a:ext uri="{FF2B5EF4-FFF2-40B4-BE49-F238E27FC236}">
                <a16:creationId xmlns:a16="http://schemas.microsoft.com/office/drawing/2014/main" id="{3E3ECCAE-38B0-3425-750B-4DCB7DF2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1649" y="-503552"/>
            <a:ext cx="6309901" cy="8413201"/>
          </a:xfrm>
          <a:prstGeom prst="rect">
            <a:avLst/>
          </a:prstGeom>
        </p:spPr>
      </p:pic>
    </p:spTree>
    <p:extLst>
      <p:ext uri="{BB962C8B-B14F-4D97-AF65-F5344CB8AC3E}">
        <p14:creationId xmlns:p14="http://schemas.microsoft.com/office/powerpoint/2010/main" val="418499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78777"/>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Residential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7632000" y="469322"/>
            <a:ext cx="4553893" cy="302255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Diagram for Happy Flow for borrower only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mj-lt"/>
              <a:buAutoNum type="arabicPeriod"/>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 name="圖片 9" descr="一張含有 文字, 圖畫, 寫生, 筆跡 的圖片&#10;&#10;自動產生的描述">
            <a:extLst>
              <a:ext uri="{FF2B5EF4-FFF2-40B4-BE49-F238E27FC236}">
                <a16:creationId xmlns:a16="http://schemas.microsoft.com/office/drawing/2014/main" id="{D52D6EC0-67DC-6452-01FA-0EF06C636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323"/>
            <a:ext cx="7632000" cy="5977364"/>
          </a:xfrm>
          <a:prstGeom prst="rect">
            <a:avLst/>
          </a:prstGeom>
        </p:spPr>
      </p:pic>
    </p:spTree>
    <p:extLst>
      <p:ext uri="{BB962C8B-B14F-4D97-AF65-F5344CB8AC3E}">
        <p14:creationId xmlns:p14="http://schemas.microsoft.com/office/powerpoint/2010/main" val="380281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Fix &amp; Flip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003263" y="452765"/>
            <a:ext cx="4188737" cy="487691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Residential Loan in happy flow (Fix &amp; Flip Loans) for borrower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in Fix &amp; Flip loans when compared to residential loans:</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Document submission requirement is different: renovation quotation and schedule plan are needed</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Disbursement process might split into stages instead of one-time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Higher interest rate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Shorter tenor</a:t>
            </a:r>
          </a:p>
        </p:txBody>
      </p:sp>
      <p:pic>
        <p:nvPicPr>
          <p:cNvPr id="15" name="圖片 14" descr="一張含有 文字, 筆跡, 圖畫, 寫生 的圖片&#10;&#10;自動產生的描述">
            <a:extLst>
              <a:ext uri="{FF2B5EF4-FFF2-40B4-BE49-F238E27FC236}">
                <a16:creationId xmlns:a16="http://schemas.microsoft.com/office/drawing/2014/main" id="{55C7B141-868D-8B1B-EA38-1609BD9A4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818"/>
            <a:ext cx="7992000" cy="5994000"/>
          </a:xfrm>
          <a:prstGeom prst="rect">
            <a:avLst/>
          </a:prstGeom>
        </p:spPr>
      </p:pic>
    </p:spTree>
    <p:extLst>
      <p:ext uri="{BB962C8B-B14F-4D97-AF65-F5344CB8AC3E}">
        <p14:creationId xmlns:p14="http://schemas.microsoft.com/office/powerpoint/2010/main" val="209460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738623"/>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pic>
        <p:nvPicPr>
          <p:cNvPr id="14" name="圖片 13" descr="一張含有 文字, 筆跡, 筆記本, 紙張 的圖片&#10;&#10;自動產生的描述">
            <a:extLst>
              <a:ext uri="{FF2B5EF4-FFF2-40B4-BE49-F238E27FC236}">
                <a16:creationId xmlns:a16="http://schemas.microsoft.com/office/drawing/2014/main" id="{DBE3B516-433B-05EA-D9FF-D2D16FAD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96000" y="-472570"/>
            <a:ext cx="5976000" cy="7968000"/>
          </a:xfrm>
          <a:prstGeom prst="rect">
            <a:avLst/>
          </a:prstGeom>
        </p:spPr>
      </p:pic>
      <p:sp>
        <p:nvSpPr>
          <p:cNvPr id="15" name="文字方塊 14">
            <a:extLst>
              <a:ext uri="{FF2B5EF4-FFF2-40B4-BE49-F238E27FC236}">
                <a16:creationId xmlns:a16="http://schemas.microsoft.com/office/drawing/2014/main" id="{CB1A0917-400B-DBA1-0FB3-174781206EAE}"/>
              </a:ext>
            </a:extLst>
          </p:cNvPr>
          <p:cNvSpPr txBox="1"/>
          <p:nvPr/>
        </p:nvSpPr>
        <p:spPr>
          <a:xfrm>
            <a:off x="7968000" y="523429"/>
            <a:ext cx="4223999" cy="495129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 Residential, Fix &amp; Flip</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Loans in happy flow  (Line of Credit) for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Lender have full decision in reviewing client account status and renewal for client agreement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won’t actively asking for account renewal/ closure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between Line of Credit and the other two types of  loans: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No disbursement process. If no account usage, no repayment process.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Line of credit products can have short or long duration with client, depending on the specific product features.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Detailed workflows for different line of credit products may be different</a:t>
            </a:r>
          </a:p>
        </p:txBody>
      </p:sp>
      <p:sp>
        <p:nvSpPr>
          <p:cNvPr id="17" name="文字方塊 16">
            <a:extLst>
              <a:ext uri="{FF2B5EF4-FFF2-40B4-BE49-F238E27FC236}">
                <a16:creationId xmlns:a16="http://schemas.microsoft.com/office/drawing/2014/main" id="{387B0C07-1340-F3A9-EAA9-1301C467D758}"/>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Line of Credit</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08349074"/>
      </p:ext>
    </p:extLst>
  </p:cSld>
  <p:clrMapOvr>
    <a:masterClrMapping/>
  </p:clrMapOvr>
</p:sld>
</file>

<file path=ppt/theme/theme1.xml><?xml version="1.0" encoding="utf-8"?>
<a:theme xmlns:a="http://schemas.openxmlformats.org/drawingml/2006/main" name="Bjorn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0</TotalTime>
  <Words>3618</Words>
  <Application>Microsoft Office PowerPoint</Application>
  <PresentationFormat>寬螢幕</PresentationFormat>
  <Paragraphs>293</Paragraphs>
  <Slides>17</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17</vt:i4>
      </vt:variant>
    </vt:vector>
  </HeadingPairs>
  <TitlesOfParts>
    <vt:vector size="23" baseType="lpstr">
      <vt:lpstr>Söhne</vt:lpstr>
      <vt:lpstr>新細明體</vt:lpstr>
      <vt:lpstr>Arial</vt:lpstr>
      <vt:lpstr>Neue Haas Grotesk Text Pro</vt:lpstr>
      <vt:lpstr>Times New Roman</vt:lpstr>
      <vt:lpstr>BjornVTI</vt:lpstr>
      <vt:lpstr>Q1 –Task1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Q1 –Task1</dc:title>
  <dc:creator>Franco Fan</dc:creator>
  <cp:lastModifiedBy>Franco Fan</cp:lastModifiedBy>
  <cp:revision>18</cp:revision>
  <dcterms:created xsi:type="dcterms:W3CDTF">2024-01-17T01:44:05Z</dcterms:created>
  <dcterms:modified xsi:type="dcterms:W3CDTF">2024-01-25T19:50:21Z</dcterms:modified>
</cp:coreProperties>
</file>